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1"/>
  </p:notesMasterIdLst>
  <p:handoutMasterIdLst>
    <p:handoutMasterId r:id="rId92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229" r:id="rId11"/>
    <p:sldId id="1285" r:id="rId12"/>
    <p:sldId id="1342" r:id="rId13"/>
    <p:sldId id="1230" r:id="rId14"/>
    <p:sldId id="1344" r:id="rId15"/>
    <p:sldId id="1231" r:id="rId16"/>
    <p:sldId id="1337" r:id="rId17"/>
    <p:sldId id="1354" r:id="rId18"/>
    <p:sldId id="1009" r:id="rId19"/>
    <p:sldId id="1284" r:id="rId20"/>
    <p:sldId id="1212" r:id="rId21"/>
    <p:sldId id="1241" r:id="rId22"/>
    <p:sldId id="1242" r:id="rId23"/>
    <p:sldId id="1244" r:id="rId24"/>
    <p:sldId id="1205" r:id="rId25"/>
    <p:sldId id="1298" r:id="rId26"/>
    <p:sldId id="1265" r:id="rId27"/>
    <p:sldId id="1274" r:id="rId28"/>
    <p:sldId id="1294" r:id="rId29"/>
    <p:sldId id="1295" r:id="rId30"/>
    <p:sldId id="1296" r:id="rId31"/>
    <p:sldId id="1297" r:id="rId32"/>
    <p:sldId id="1276" r:id="rId33"/>
    <p:sldId id="1339" r:id="rId34"/>
    <p:sldId id="1340" r:id="rId35"/>
    <p:sldId id="1355" r:id="rId36"/>
    <p:sldId id="1341" r:id="rId37"/>
    <p:sldId id="1356" r:id="rId38"/>
    <p:sldId id="1357" r:id="rId39"/>
    <p:sldId id="1272" r:id="rId40"/>
    <p:sldId id="1236" r:id="rId41"/>
    <p:sldId id="1239" r:id="rId42"/>
    <p:sldId id="1237" r:id="rId43"/>
    <p:sldId id="1240" r:id="rId44"/>
    <p:sldId id="1234" r:id="rId45"/>
    <p:sldId id="1268" r:id="rId46"/>
    <p:sldId id="1281" r:id="rId47"/>
    <p:sldId id="768" r:id="rId48"/>
    <p:sldId id="1304" r:id="rId49"/>
    <p:sldId id="1211" r:id="rId50"/>
    <p:sldId id="1245" r:id="rId51"/>
    <p:sldId id="1282" r:id="rId52"/>
    <p:sldId id="1359" r:id="rId53"/>
    <p:sldId id="1360" r:id="rId54"/>
    <p:sldId id="1361" r:id="rId55"/>
    <p:sldId id="1362" r:id="rId56"/>
    <p:sldId id="1348" r:id="rId57"/>
    <p:sldId id="1349" r:id="rId58"/>
    <p:sldId id="1352" r:id="rId59"/>
    <p:sldId id="1351" r:id="rId60"/>
    <p:sldId id="1246" r:id="rId61"/>
    <p:sldId id="1288" r:id="rId62"/>
    <p:sldId id="1368" r:id="rId63"/>
    <p:sldId id="1363" r:id="rId64"/>
    <p:sldId id="1369" r:id="rId65"/>
    <p:sldId id="1367" r:id="rId66"/>
    <p:sldId id="1364" r:id="rId67"/>
    <p:sldId id="1365" r:id="rId68"/>
    <p:sldId id="1371" r:id="rId69"/>
    <p:sldId id="1374" r:id="rId70"/>
    <p:sldId id="1373" r:id="rId71"/>
    <p:sldId id="1375" r:id="rId72"/>
    <p:sldId id="1306" r:id="rId73"/>
    <p:sldId id="1311" r:id="rId74"/>
    <p:sldId id="1198" r:id="rId75"/>
    <p:sldId id="1270" r:id="rId76"/>
    <p:sldId id="1353" r:id="rId77"/>
    <p:sldId id="1346" r:id="rId78"/>
    <p:sldId id="1347" r:id="rId79"/>
    <p:sldId id="1323" r:id="rId80"/>
    <p:sldId id="1331" r:id="rId81"/>
    <p:sldId id="1314" r:id="rId82"/>
    <p:sldId id="1316" r:id="rId83"/>
    <p:sldId id="1324" r:id="rId84"/>
    <p:sldId id="1325" r:id="rId85"/>
    <p:sldId id="1326" r:id="rId86"/>
    <p:sldId id="1327" r:id="rId87"/>
    <p:sldId id="1328" r:id="rId88"/>
    <p:sldId id="1329" r:id="rId89"/>
    <p:sldId id="1333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40"/>
            <p14:sldId id="1355"/>
            <p14:sldId id="1341"/>
            <p14:sldId id="1356"/>
            <p14:sldId id="135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59"/>
            <p14:sldId id="1360"/>
            <p14:sldId id="1361"/>
            <p14:sldId id="1362"/>
            <p14:sldId id="1348"/>
            <p14:sldId id="1349"/>
            <p14:sldId id="1352"/>
            <p14:sldId id="1351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06"/>
            <p14:sldId id="1311"/>
            <p14:sldId id="1198"/>
            <p14:sldId id="1270"/>
            <p14:sldId id="1353"/>
            <p14:sldId id="1346"/>
            <p14:sldId id="1347"/>
            <p14:sldId id="1323"/>
            <p14:sldId id="1331"/>
            <p14:sldId id="1314"/>
            <p14:sldId id="1316"/>
            <p14:sldId id="1324"/>
            <p14:sldId id="1325"/>
            <p14:sldId id="1326"/>
            <p14:sldId id="1327"/>
            <p14:sldId id="1328"/>
            <p14:sldId id="1329"/>
            <p14:sldId id="1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6544F"/>
    <a:srgbClr val="D4EBE9"/>
    <a:srgbClr val="FB8E20"/>
    <a:srgbClr val="B04432"/>
    <a:srgbClr val="9E60B8"/>
    <a:srgbClr val="3E729D"/>
    <a:srgbClr val="B58900"/>
    <a:srgbClr val="5AB88F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0"/>
    <p:restoredTop sz="96911" autoAdjust="0"/>
  </p:normalViewPr>
  <p:slideViewPr>
    <p:cSldViewPr snapToGrid="0" snapToObjects="1">
      <p:cViewPr>
        <p:scale>
          <a:sx n="166" d="100"/>
          <a:sy n="166" d="100"/>
        </p:scale>
        <p:origin x="184" y="9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26.05.23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ctw7WjmxpU?t=1328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techCamp</a:t>
            </a:r>
            <a:r>
              <a:rPr lang="de-DE" sz="1050" spc="60" dirty="0">
                <a:solidFill>
                  <a:srgbClr val="D4EBE9"/>
                </a:solidFill>
              </a:rPr>
              <a:t> Hamburg | 01.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33116" y="219235"/>
            <a:ext cx="397426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/tch-23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DE527-CD58-3846-BF80-910C54F5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23" y="3194247"/>
            <a:ext cx="4754601" cy="17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DE8898-98D2-457C-545C-D54792CC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774"/>
            <a:ext cx="7772400" cy="260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111725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(eventuell)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(demo-</a:t>
            </a:r>
            <a:r>
              <a:rPr lang="de-DE" sz="1200" dirty="0" err="1">
                <a:solidFill>
                  <a:srgbClr val="36544F"/>
                </a:solidFill>
              </a:rPr>
              <a:t>config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5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67303" y="1394506"/>
            <a:ext cx="740940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Alternativen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144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wie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 verwenden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r>
              <a:rPr lang="de-DE" b="0" dirty="0">
                <a:solidFill>
                  <a:srgbClr val="36544F"/>
                </a:solidFill>
              </a:rPr>
              <a:t>-notwendig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Globales Caching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Funktionieren (teilweise) auch mit Suspense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 kann mittlerweile auch Daten für Routen laden</a:t>
            </a:r>
          </a:p>
          <a:p>
            <a:pPr lvl="1"/>
            <a:r>
              <a:rPr lang="de-DE" dirty="0"/>
              <a:t>"Remix ohne Remix"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02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>
                <a:solidFill>
                  <a:srgbClr val="36544F"/>
                </a:solidFill>
              </a:rPr>
              <a:t>Künftig: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-Hook und cache-Funktion von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Client-seitiges Arbeiten mit Daten wird damit vereinfacht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Wir können auf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in Client-Komponenten warten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cached</a:t>
            </a:r>
            <a:r>
              <a:rPr lang="de-DE" b="0" dirty="0">
                <a:solidFill>
                  <a:srgbClr val="36544F"/>
                </a:solidFill>
              </a:rPr>
              <a:t> gelesene Daten für uns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16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use</a:t>
            </a:r>
            <a:r>
              <a:rPr lang="de-DE" dirty="0"/>
              <a:t>-Hook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0DF76B-581A-09EE-6C02-980112A29795}"/>
              </a:ext>
            </a:extLst>
          </p:cNvPr>
          <p:cNvSpPr txBox="1"/>
          <p:nvPr/>
        </p:nvSpPr>
        <p:spPr>
          <a:xfrm>
            <a:off x="1128293" y="1288689"/>
            <a:ext cx="97286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RootPage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={"..."}&gt;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fetchArticle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 } /&gt;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&lt;h2&gt;{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article.title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}&lt;/h2&gt;&lt;p&gt;{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article.body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091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6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  <a:r>
              <a:rPr lang="de-DE" dirty="0">
                <a:solidFill>
                  <a:srgbClr val="36544F"/>
                </a:solidFill>
              </a:rPr>
              <a:t>...sind das die Probleme, die ihr habt?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 / runtergespielt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Ist das Probleme/fehlende Lösung "</a:t>
            </a:r>
            <a:r>
              <a:rPr lang="de-DE" b="0" dirty="0" err="1">
                <a:solidFill>
                  <a:srgbClr val="36544F"/>
                </a:solidFill>
              </a:rPr>
              <a:t>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do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" wirklich so groß, dass man dafür ein komplett neues Modell braucht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97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Bewertung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Am meisten stört mich die Kommunikation, da dort alles vereinfacht und verallgemeinert wird</a:t>
            </a:r>
          </a:p>
          <a:p>
            <a:pPr lvl="1"/>
            <a:r>
              <a:rPr lang="de-DE" dirty="0"/>
              <a:t>und natürlich die Lautsprecher auf Twitter und YT</a:t>
            </a:r>
          </a:p>
          <a:p>
            <a:r>
              <a:rPr lang="de-DE" b="0" dirty="0">
                <a:solidFill>
                  <a:srgbClr val="36544F"/>
                </a:solidFill>
              </a:rPr>
              <a:t>RCS sind nicht "nur" </a:t>
            </a:r>
            <a:r>
              <a:rPr lang="de-DE" b="0" dirty="0" err="1">
                <a:solidFill>
                  <a:srgbClr val="36544F"/>
                </a:solidFill>
              </a:rPr>
              <a:t>add</a:t>
            </a:r>
            <a:r>
              <a:rPr lang="de-DE" b="0" dirty="0">
                <a:solidFill>
                  <a:srgbClr val="36544F"/>
                </a:solidFill>
              </a:rPr>
              <a:t>-on sondern nun "das" Ding, so sollt ihr es machen</a:t>
            </a:r>
          </a:p>
          <a:p>
            <a:pPr lvl="1"/>
            <a:r>
              <a:rPr lang="de-DE" dirty="0"/>
              <a:t>Das ist m.E. schon ein Shift</a:t>
            </a:r>
          </a:p>
          <a:p>
            <a:pPr lvl="1"/>
            <a:r>
              <a:rPr lang="de-DE" dirty="0"/>
              <a:t>Eigentlich nicht verwunderlich, denn die neue Architektur passt perfekt für </a:t>
            </a:r>
            <a:r>
              <a:rPr lang="de-DE" dirty="0" err="1"/>
              <a:t>facebookdotcom</a:t>
            </a:r>
            <a:endParaRPr lang="de-DE" dirty="0"/>
          </a:p>
          <a:p>
            <a:r>
              <a:rPr lang="de-DE" dirty="0"/>
              <a:t>Man kann auch weiterhin ohne Next arbeiten (Vite nehmen)</a:t>
            </a:r>
          </a:p>
          <a:p>
            <a:pPr lvl="1"/>
            <a:r>
              <a:rPr lang="de-DE" dirty="0"/>
              <a:t>Zitat Abramov aus </a:t>
            </a:r>
            <a:r>
              <a:rPr lang="de-DE" dirty="0">
                <a:effectLst/>
                <a:hlinkClick r:id="rId2"/>
              </a:rPr>
              <a:t>https://youtu.be</a:t>
            </a:r>
            <a:r>
              <a:rPr lang="de-DE">
                <a:effectLst/>
                <a:hlinkClick r:id="rId2"/>
              </a:rPr>
              <a:t>/Fctw7WjmxpU?t=1328</a:t>
            </a:r>
            <a:endParaRPr lang="de-DE" dirty="0"/>
          </a:p>
          <a:p>
            <a:r>
              <a:rPr lang="de-DE" dirty="0"/>
              <a:t>Was ist eigentlich mit anderen </a:t>
            </a:r>
            <a:r>
              <a:rPr lang="de-DE" dirty="0" err="1"/>
              <a:t>Perf</a:t>
            </a:r>
            <a:r>
              <a:rPr lang="de-DE" dirty="0"/>
              <a:t>-Möglichkeiten? Stichwort: Code Splitting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2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6589E0-D4CC-9B80-A266-5D86DB5BF400}"/>
              </a:ext>
            </a:extLst>
          </p:cNvPr>
          <p:cNvSpPr txBox="1"/>
          <p:nvPr/>
        </p:nvSpPr>
        <p:spPr>
          <a:xfrm>
            <a:off x="1052286" y="457200"/>
            <a:ext cx="73820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Teile:</a:t>
            </a:r>
          </a:p>
          <a:p>
            <a:r>
              <a:rPr lang="de-DE" sz="1200" dirty="0"/>
              <a:t> - </a:t>
            </a:r>
            <a:r>
              <a:rPr lang="de-DE" sz="1200" b="1" dirty="0"/>
              <a:t>"neutrale" Vorstellung der Anforderungen am Beispiel Blog-</a:t>
            </a:r>
            <a:r>
              <a:rPr lang="de-DE" sz="1200" b="1" dirty="0" err="1"/>
              <a:t>Application</a:t>
            </a:r>
            <a:endParaRPr lang="de-DE" sz="1200" b="1" dirty="0"/>
          </a:p>
          <a:p>
            <a:r>
              <a:rPr lang="de-DE" sz="1200" b="1" dirty="0"/>
              <a:t>	</a:t>
            </a:r>
            <a:r>
              <a:rPr lang="de-DE" sz="1200" dirty="0"/>
              <a:t>- Daten laden</a:t>
            </a:r>
          </a:p>
          <a:p>
            <a:r>
              <a:rPr lang="de-DE" sz="1200" dirty="0"/>
              <a:t>	- Viel statischer Content</a:t>
            </a:r>
          </a:p>
          <a:p>
            <a:r>
              <a:rPr lang="de-DE" sz="1200" dirty="0"/>
              <a:t>	- Nochmal deutliche Abgrenzung zu Apps, wo das anders aussieht (Miro z.B. oder Teams)</a:t>
            </a:r>
          </a:p>
          <a:p>
            <a:r>
              <a:rPr lang="de-DE" sz="1200" dirty="0"/>
              <a:t>		- evtl. im Bewertung-Kapitel</a:t>
            </a:r>
          </a:p>
          <a:p>
            <a:endParaRPr lang="de-DE" sz="1200" b="1" dirty="0"/>
          </a:p>
          <a:p>
            <a:pPr marL="285750" indent="-285750">
              <a:buFontTx/>
              <a:buChar char="-"/>
            </a:pPr>
            <a:r>
              <a:rPr lang="de-DE" sz="1200" b="1" dirty="0"/>
              <a:t>RSC als "Architektur-Idee" oder "-Vision"</a:t>
            </a:r>
          </a:p>
          <a:p>
            <a:pPr marL="742950" lvl="1" indent="-285750">
              <a:buFontTx/>
              <a:buChar char="-"/>
            </a:pPr>
            <a:endParaRPr lang="de-DE" sz="1200" b="1" dirty="0"/>
          </a:p>
          <a:p>
            <a:pPr marL="742950" lvl="1" indent="-285750">
              <a:buFontTx/>
              <a:buChar char="-"/>
            </a:pPr>
            <a:r>
              <a:rPr lang="de-DE" sz="1200" dirty="0"/>
              <a:t>Mit RSC brauchen wir Framework, aber:</a:t>
            </a:r>
          </a:p>
          <a:p>
            <a:pPr lvl="1"/>
            <a:r>
              <a:rPr lang="de-DE" sz="1200" dirty="0"/>
              <a:t>	- Was ist überhaut ein "</a:t>
            </a:r>
            <a:r>
              <a:rPr lang="de-DE" sz="1200" dirty="0" err="1"/>
              <a:t>framework</a:t>
            </a:r>
            <a:r>
              <a:rPr lang="de-DE" sz="1200" dirty="0"/>
              <a:t>"</a:t>
            </a:r>
          </a:p>
          <a:p>
            <a:pPr lvl="1"/>
            <a:r>
              <a:rPr lang="de-DE" sz="1200" dirty="0"/>
              <a:t>	- Vorstellung : was ist </a:t>
            </a:r>
            <a:r>
              <a:rPr lang="de-DE" sz="1200" dirty="0" err="1"/>
              <a:t>next</a:t>
            </a:r>
            <a:r>
              <a:rPr lang="de-DE" sz="1200" dirty="0"/>
              <a:t>, was ist </a:t>
            </a:r>
            <a:r>
              <a:rPr lang="de-DE" sz="1200" dirty="0" err="1"/>
              <a:t>remix</a:t>
            </a:r>
            <a:r>
              <a:rPr lang="de-DE" sz="1200" dirty="0"/>
              <a:t>, was sind andere</a:t>
            </a:r>
          </a:p>
          <a:p>
            <a:pPr lvl="1"/>
            <a:r>
              <a:rPr lang="de-DE" sz="1200" dirty="0"/>
              <a:t>	-  wir gucken uns keine API </a:t>
            </a:r>
            <a:r>
              <a:rPr lang="de-DE" sz="1200" dirty="0" err="1"/>
              <a:t>Routes</a:t>
            </a:r>
            <a:r>
              <a:rPr lang="de-DE" sz="1200" dirty="0"/>
              <a:t> an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was ändert sich durch den Serverseitigen Einsatz?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Andere Architektur (Server &lt;-&gt; Client </a:t>
            </a:r>
            <a:r>
              <a:rPr lang="de-DE" sz="1200" dirty="0" err="1"/>
              <a:t>Requests</a:t>
            </a:r>
            <a:r>
              <a:rPr lang="de-DE" sz="1200" dirty="0"/>
              <a:t>), die man in der API nicht unbedingt sieht</a:t>
            </a:r>
          </a:p>
          <a:p>
            <a:pPr marL="1657350" lvl="3" indent="-285750">
              <a:buFontTx/>
              <a:buChar char="-"/>
            </a:pPr>
            <a:endParaRPr lang="de-DE" sz="1200" dirty="0"/>
          </a:p>
          <a:p>
            <a:pPr marL="1657350" lvl="3" indent="-285750">
              <a:buFontTx/>
              <a:buChar char="-"/>
            </a:pPr>
            <a:r>
              <a:rPr lang="de-DE" sz="1200" dirty="0"/>
              <a:t>Stärkere Abhängigkeit vom Framework statt jetzt von einzelnen </a:t>
            </a:r>
            <a:r>
              <a:rPr lang="de-DE" sz="1200" dirty="0" err="1"/>
              <a:t>Libs</a:t>
            </a:r>
            <a:r>
              <a:rPr lang="de-DE" sz="1200" dirty="0"/>
              <a:t>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Abhängigkeit von deren </a:t>
            </a:r>
            <a:r>
              <a:rPr lang="de-DE" sz="1200" dirty="0" err="1"/>
              <a:t>Build</a:t>
            </a:r>
            <a:r>
              <a:rPr lang="de-DE" sz="1200" dirty="0"/>
              <a:t>-Tools (was passiert, wenn das BT z.B. kein </a:t>
            </a:r>
            <a:br>
              <a:rPr lang="de-DE" sz="1200" dirty="0"/>
            </a:br>
            <a:r>
              <a:rPr lang="de-DE" sz="1200" dirty="0"/>
              <a:t>Post CSS kann)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Sonderfall Remix: hier keine RSC</a:t>
            </a:r>
          </a:p>
          <a:p>
            <a:pPr marL="742950" lvl="1" indent="-285750">
              <a:buFontTx/>
              <a:buChar char="-"/>
            </a:pPr>
            <a:r>
              <a:rPr lang="de-DE" sz="1200" dirty="0" err="1"/>
              <a:t>Unterscheidliche</a:t>
            </a:r>
            <a:r>
              <a:rPr lang="de-DE" sz="1200" dirty="0"/>
              <a:t> Perspektiven: wo komme ich her?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Bin ich "JS-native" oder eine andere Sprache und JS "nur" Frontend</a:t>
            </a:r>
          </a:p>
          <a:p>
            <a:pPr marL="285750" indent="-285750">
              <a:buFontTx/>
              <a:buChar char="-"/>
            </a:pPr>
            <a:r>
              <a:rPr lang="de-DE" sz="1200" b="1" dirty="0"/>
              <a:t>Bewertung</a:t>
            </a:r>
          </a:p>
          <a:p>
            <a:pPr marL="742950" lvl="1" indent="-285750">
              <a:buFontTx/>
              <a:buChar char="-"/>
            </a:pPr>
            <a:r>
              <a:rPr lang="de-DE" sz="1200" dirty="0"/>
              <a:t>evtl. nochmal die Web-App-Evolution-Grafiken</a:t>
            </a: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600" b="1" dirty="0">
                <a:solidFill>
                  <a:srgbClr val="1778B8"/>
                </a:solidFill>
              </a:rPr>
              <a:t>https://</a:t>
            </a:r>
            <a:r>
              <a:rPr lang="de-DE" sz="1600" b="1" dirty="0" err="1">
                <a:solidFill>
                  <a:srgbClr val="1778B8"/>
                </a:solidFill>
              </a:rPr>
              <a:t>react.schule</a:t>
            </a:r>
            <a:r>
              <a:rPr lang="de-DE" sz="1600" b="1" dirty="0">
                <a:solidFill>
                  <a:srgbClr val="1778B8"/>
                </a:solidFill>
              </a:rPr>
              <a:t>/</a:t>
            </a:r>
            <a:r>
              <a:rPr lang="de-DE" sz="1600" b="1" dirty="0" err="1">
                <a:solidFill>
                  <a:srgbClr val="1778B8"/>
                </a:solidFill>
              </a:rPr>
              <a:t>codetalks-react</a:t>
            </a:r>
            <a:endParaRPr lang="de-DE" sz="15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489268" y="1394506"/>
            <a:ext cx="6165470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MATERIAL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7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ADC229-9401-FE89-5C27-766C6779C4AB}"/>
              </a:ext>
            </a:extLst>
          </p:cNvPr>
          <p:cNvSpPr txBox="1"/>
          <p:nvPr/>
        </p:nvSpPr>
        <p:spPr>
          <a:xfrm>
            <a:off x="3512820" y="2121678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Pattern: wann manchen wir eine Client-Komponente? Nur der Button in der Form? Oder die ganze Form?</a:t>
            </a:r>
          </a:p>
        </p:txBody>
      </p:sp>
    </p:spTree>
    <p:extLst>
      <p:ext uri="{BB962C8B-B14F-4D97-AF65-F5344CB8AC3E}">
        <p14:creationId xmlns:p14="http://schemas.microsoft.com/office/powerpoint/2010/main" val="31276858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ADC229-9401-FE89-5C27-766C6779C4AB}"/>
              </a:ext>
            </a:extLst>
          </p:cNvPr>
          <p:cNvSpPr txBox="1"/>
          <p:nvPr/>
        </p:nvSpPr>
        <p:spPr>
          <a:xfrm>
            <a:off x="3512820" y="2121678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haben wir wirklich immer bessere </a:t>
            </a:r>
            <a:r>
              <a:rPr lang="de-DE" b="1" dirty="0" err="1">
                <a:solidFill>
                  <a:srgbClr val="FF0000"/>
                </a:solidFill>
              </a:rPr>
              <a:t>performance</a:t>
            </a:r>
            <a:r>
              <a:rPr lang="de-DE" b="1" dirty="0">
                <a:solidFill>
                  <a:srgbClr val="FF0000"/>
                </a:solidFill>
              </a:rPr>
              <a:t> / weniger daten mit RSC?</a:t>
            </a:r>
          </a:p>
          <a:p>
            <a:r>
              <a:rPr lang="de-DE" b="1" dirty="0">
                <a:solidFill>
                  <a:srgbClr val="FF0000"/>
                </a:solidFill>
              </a:rPr>
              <a:t> - ganze Seiten-Teile werden neu geladen</a:t>
            </a:r>
          </a:p>
          <a:p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2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D9DE0-D100-94A8-0574-15425D29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50DEA72-123D-34D8-08BE-8CAA52CEA632}"/>
              </a:ext>
            </a:extLst>
          </p:cNvPr>
          <p:cNvSpPr/>
          <p:nvPr/>
        </p:nvSpPr>
        <p:spPr>
          <a:xfrm>
            <a:off x="2410993" y="3131216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590CAE5-5ACE-42CA-3B80-7296467E545E}"/>
              </a:ext>
            </a:extLst>
          </p:cNvPr>
          <p:cNvSpPr/>
          <p:nvPr/>
        </p:nvSpPr>
        <p:spPr>
          <a:xfrm>
            <a:off x="0" y="276998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Vom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914E4D-5848-52A3-1925-57B4626C0D21}"/>
              </a:ext>
            </a:extLst>
          </p:cNvPr>
          <p:cNvSpPr/>
          <p:nvPr/>
        </p:nvSpPr>
        <p:spPr>
          <a:xfrm>
            <a:off x="0" y="784829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Browser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10B748-3F71-1C1C-4852-D89886836D5F}"/>
              </a:ext>
            </a:extLst>
          </p:cNvPr>
          <p:cNvSpPr/>
          <p:nvPr/>
        </p:nvSpPr>
        <p:spPr>
          <a:xfrm>
            <a:off x="3558745" y="2482128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auf den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2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512F7-F638-C503-D0D0-8A5C371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31DE5-CFCA-79C3-81EA-9CB15478ED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Client und Server Components</a:t>
            </a:r>
          </a:p>
          <a:p>
            <a:pPr lvl="1"/>
            <a:r>
              <a:rPr lang="de-DE" dirty="0"/>
              <a:t>Client Components werden auch auf dem Server gerendert (!)</a:t>
            </a:r>
          </a:p>
          <a:p>
            <a:pPr lvl="1"/>
            <a:r>
              <a:rPr lang="de-DE" dirty="0"/>
              <a:t>Server Components werden (in </a:t>
            </a:r>
            <a:r>
              <a:rPr lang="de-DE" dirty="0" err="1"/>
              <a:t>Next.js</a:t>
            </a:r>
            <a:r>
              <a:rPr lang="de-DE" dirty="0"/>
              <a:t>) auch im </a:t>
            </a:r>
            <a:r>
              <a:rPr lang="de-DE" b="1" dirty="0" err="1"/>
              <a:t>Build</a:t>
            </a:r>
            <a:r>
              <a:rPr lang="de-DE" dirty="0"/>
              <a:t> gerendert!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041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73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1165180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dirty="0"/>
              <a:t>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5BCAAC-DEEF-43B2-3B9D-25EA8275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79076"/>
            <a:ext cx="2940187" cy="34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7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5" y="769545"/>
            <a:ext cx="4209066" cy="3996928"/>
          </a:xfrm>
        </p:spPr>
        <p:txBody>
          <a:bodyPr/>
          <a:lstStyle/>
          <a:p>
            <a:r>
              <a:rPr lang="de-DE" dirty="0"/>
              <a:t>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8E00F3-3591-1179-FC79-F8D69EE6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7" y="880451"/>
            <a:ext cx="3977998" cy="34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231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Mögliche Alternativen</a:t>
            </a:r>
          </a:p>
          <a:p>
            <a:pPr lvl="1"/>
            <a:r>
              <a:rPr lang="de-DE" dirty="0"/>
              <a:t>Alles, was wir auf dem Server aus dem Request bekommen:</a:t>
            </a:r>
          </a:p>
          <a:p>
            <a:pPr lvl="2"/>
            <a:r>
              <a:rPr lang="de-DE" sz="1800" dirty="0"/>
              <a:t>URL / Pfad</a:t>
            </a:r>
          </a:p>
          <a:p>
            <a:pPr lvl="2"/>
            <a:r>
              <a:rPr lang="de-DE" sz="1800" dirty="0"/>
              <a:t>Search Parameter (?</a:t>
            </a:r>
            <a:r>
              <a:rPr lang="de-DE" sz="1800" dirty="0" err="1"/>
              <a:t>order</a:t>
            </a:r>
            <a:r>
              <a:rPr lang="de-DE" sz="1800" dirty="0"/>
              <a:t>=...)</a:t>
            </a:r>
          </a:p>
          <a:p>
            <a:pPr lvl="2"/>
            <a:r>
              <a:rPr lang="de-DE" sz="1800" dirty="0"/>
              <a:t>Cookies</a:t>
            </a:r>
          </a:p>
          <a:p>
            <a:pPr lvl="2"/>
            <a:r>
              <a:rPr lang="de-DE" sz="1800" dirty="0"/>
              <a:t>Headers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B781-063E-6AAB-D831-05992C2B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6" y="911180"/>
            <a:ext cx="4456653" cy="35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87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???</a:t>
            </a:r>
          </a:p>
          <a:p>
            <a:pPr lvl="1"/>
            <a:r>
              <a:rPr lang="de-DE" dirty="0"/>
              <a:t>???</a:t>
            </a:r>
          </a:p>
          <a:p>
            <a:pPr lvl="2"/>
            <a:r>
              <a:rPr lang="de-DE" sz="1800" dirty="0"/>
              <a:t>!!!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AA9BA-3C87-3C91-8280-10859AAD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0" y="1207540"/>
            <a:ext cx="3211887" cy="31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44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Komponenten mit Interaktivität und Zustand </a:t>
            </a:r>
            <a:r>
              <a:rPr lang="de-DE" u="sng" dirty="0"/>
              <a:t>müssen</a:t>
            </a:r>
            <a:r>
              <a:rPr lang="de-DE" dirty="0"/>
              <a:t> Client-Komponenten sein</a:t>
            </a:r>
          </a:p>
          <a:p>
            <a:pPr lvl="1"/>
            <a:r>
              <a:rPr lang="de-DE" dirty="0"/>
              <a:t>An Client-Komponenten können wir aber nur </a:t>
            </a:r>
            <a:r>
              <a:rPr lang="de-DE" b="1" dirty="0" err="1"/>
              <a:t>serialisierbare</a:t>
            </a:r>
            <a:r>
              <a:rPr lang="de-DE" b="1" dirty="0"/>
              <a:t> Daten</a:t>
            </a:r>
            <a:r>
              <a:rPr lang="de-DE" dirty="0"/>
              <a:t> übergeben</a:t>
            </a:r>
          </a:p>
          <a:p>
            <a:pPr lvl="1"/>
            <a:r>
              <a:rPr lang="de-DE" dirty="0"/>
              <a:t>Also z.B. keine Funktionen 😢</a:t>
            </a:r>
          </a:p>
          <a:p>
            <a:pPr lvl="2"/>
            <a:r>
              <a:rPr lang="de-DE" sz="1800" dirty="0"/>
              <a:t>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CA70AC-BCC9-FE70-01ED-AC6ABD1D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1" y="1207540"/>
            <a:ext cx="2660742" cy="35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65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URL ändern, Server kann neue Seite senden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931A07-156A-6CE3-3083-1EC3ACE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187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Mehr Daten als einfacher REST Call?</a:t>
            </a:r>
          </a:p>
          <a:p>
            <a:pPr lvl="2"/>
            <a:r>
              <a:rPr lang="de-DE" dirty="0"/>
              <a:t>Ganze Seite wird neu gerendert</a:t>
            </a:r>
          </a:p>
          <a:p>
            <a:pPr lvl="2"/>
            <a:r>
              <a:rPr lang="de-DE" dirty="0">
                <a:effectLst/>
              </a:rPr>
              <a:t>https://</a:t>
            </a:r>
            <a:r>
              <a:rPr lang="de-DE" dirty="0" err="1">
                <a:effectLst/>
              </a:rPr>
              <a:t>twitter.com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dan_abramov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status</a:t>
            </a:r>
            <a:r>
              <a:rPr lang="de-DE" dirty="0">
                <a:effectLst/>
              </a:rPr>
              <a:t>/1654478296732532737?s=20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14522-B247-F071-A2FE-4E160874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7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2905</Words>
  <Application>Microsoft Macintosh PowerPoint</Application>
  <PresentationFormat>Bildschirmpräsentation (16:9)</PresentationFormat>
  <Paragraphs>546</Paragraphs>
  <Slides>89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10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techCamp Hamburg | 01.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Alternativen</vt:lpstr>
      <vt:lpstr>Alternativen</vt:lpstr>
      <vt:lpstr>Alternativen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Server Components</vt:lpstr>
      <vt:lpstr>Server Components</vt:lpstr>
      <vt:lpstr>Ein Beispiel...</vt:lpstr>
      <vt:lpstr>PowerPoint-Präsentation</vt:lpstr>
      <vt:lpstr>PowerPoint-Präsentation</vt:lpstr>
      <vt:lpstr>Server Components</vt:lpstr>
      <vt:lpstr>Server Components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1135</cp:revision>
  <cp:lastPrinted>2019-09-04T14:49:47Z</cp:lastPrinted>
  <dcterms:created xsi:type="dcterms:W3CDTF">2016-03-28T15:59:53Z</dcterms:created>
  <dcterms:modified xsi:type="dcterms:W3CDTF">2023-05-30T09:45:31Z</dcterms:modified>
</cp:coreProperties>
</file>